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591" r:id="rId2"/>
    <p:sldId id="538" r:id="rId3"/>
    <p:sldId id="543" r:id="rId4"/>
    <p:sldId id="395" r:id="rId5"/>
    <p:sldId id="542" r:id="rId6"/>
    <p:sldId id="592" r:id="rId7"/>
    <p:sldId id="593" r:id="rId8"/>
    <p:sldId id="556" r:id="rId9"/>
    <p:sldId id="638" r:id="rId10"/>
    <p:sldId id="361" r:id="rId11"/>
    <p:sldId id="539" r:id="rId12"/>
    <p:sldId id="657" r:id="rId13"/>
    <p:sldId id="658" r:id="rId14"/>
    <p:sldId id="492" r:id="rId15"/>
    <p:sldId id="481" r:id="rId16"/>
    <p:sldId id="435" r:id="rId17"/>
    <p:sldId id="427" r:id="rId18"/>
    <p:sldId id="639" r:id="rId19"/>
    <p:sldId id="640" r:id="rId20"/>
    <p:sldId id="641" r:id="rId21"/>
    <p:sldId id="645" r:id="rId22"/>
    <p:sldId id="644" r:id="rId23"/>
    <p:sldId id="647" r:id="rId24"/>
    <p:sldId id="642" r:id="rId25"/>
    <p:sldId id="648" r:id="rId26"/>
    <p:sldId id="654" r:id="rId27"/>
    <p:sldId id="660" r:id="rId28"/>
    <p:sldId id="655" r:id="rId29"/>
    <p:sldId id="649" r:id="rId30"/>
    <p:sldId id="650" r:id="rId31"/>
    <p:sldId id="651" r:id="rId32"/>
    <p:sldId id="652" r:id="rId33"/>
    <p:sldId id="653" r:id="rId34"/>
    <p:sldId id="656" r:id="rId35"/>
    <p:sldId id="624" r:id="rId36"/>
    <p:sldId id="625" r:id="rId37"/>
    <p:sldId id="626" r:id="rId38"/>
    <p:sldId id="627" r:id="rId39"/>
    <p:sldId id="628" r:id="rId40"/>
    <p:sldId id="629" r:id="rId41"/>
    <p:sldId id="659" r:id="rId42"/>
    <p:sldId id="630" r:id="rId43"/>
    <p:sldId id="631" r:id="rId44"/>
    <p:sldId id="633" r:id="rId45"/>
    <p:sldId id="634" r:id="rId46"/>
    <p:sldId id="646" r:id="rId47"/>
    <p:sldId id="566" r:id="rId48"/>
    <p:sldId id="635" r:id="rId49"/>
    <p:sldId id="637" r:id="rId50"/>
    <p:sldId id="636" r:id="rId51"/>
  </p:sldIdLst>
  <p:sldSz cx="9144000" cy="5143500" type="screen16x9"/>
  <p:notesSz cx="9144000" cy="6858000"/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8CD"/>
    <a:srgbClr val="239BD0"/>
    <a:srgbClr val="2AC2AC"/>
    <a:srgbClr val="F79E3A"/>
    <a:srgbClr val="F57D31"/>
    <a:srgbClr val="F8AE6A"/>
    <a:srgbClr val="229BD1"/>
    <a:srgbClr val="FF3B5C"/>
    <a:srgbClr val="C00000"/>
    <a:srgbClr val="F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5250" autoAdjust="0"/>
  </p:normalViewPr>
  <p:slideViewPr>
    <p:cSldViewPr snapToObjects="1">
      <p:cViewPr varScale="1">
        <p:scale>
          <a:sx n="109" d="100"/>
          <a:sy n="109" d="100"/>
        </p:scale>
        <p:origin x="83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908" y="-96"/>
      </p:cViewPr>
      <p:guideLst>
        <p:guide orient="horz" pos="2160"/>
        <p:guide pos="288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isal Ahmed" userId="a5031654b8a14c36" providerId="LiveId" clId="{48100B81-8781-4FE5-BDB6-2738E7D0E0EA}"/>
    <pc:docChg chg="undo custSel addSld modSld">
      <pc:chgData name="Imtisal Ahmed" userId="a5031654b8a14c36" providerId="LiveId" clId="{48100B81-8781-4FE5-BDB6-2738E7D0E0EA}" dt="2020-05-19T06:54:53.522" v="223" actId="1076"/>
      <pc:docMkLst>
        <pc:docMk/>
      </pc:docMkLst>
      <pc:sldChg chg="modSp">
        <pc:chgData name="Imtisal Ahmed" userId="a5031654b8a14c36" providerId="LiveId" clId="{48100B81-8781-4FE5-BDB6-2738E7D0E0EA}" dt="2020-05-17T11:47:25.506" v="172" actId="20577"/>
        <pc:sldMkLst>
          <pc:docMk/>
          <pc:sldMk cId="0" sldId="481"/>
        </pc:sldMkLst>
        <pc:spChg chg="mod">
          <ac:chgData name="Imtisal Ahmed" userId="a5031654b8a14c36" providerId="LiveId" clId="{48100B81-8781-4FE5-BDB6-2738E7D0E0EA}" dt="2020-05-17T11:46:21.582" v="43" actId="313"/>
          <ac:spMkLst>
            <pc:docMk/>
            <pc:sldMk cId="0" sldId="481"/>
            <ac:spMk id="12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6:40.534" v="74" actId="20577"/>
          <ac:spMkLst>
            <pc:docMk/>
            <pc:sldMk cId="0" sldId="481"/>
            <ac:spMk id="27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10.573" v="142" actId="20577"/>
          <ac:spMkLst>
            <pc:docMk/>
            <pc:sldMk cId="0" sldId="481"/>
            <ac:spMk id="31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25.506" v="172" actId="20577"/>
          <ac:spMkLst>
            <pc:docMk/>
            <pc:sldMk cId="0" sldId="481"/>
            <ac:spMk id="36" creationId="{00000000-0000-0000-0000-000000000000}"/>
          </ac:spMkLst>
        </pc:spChg>
      </pc:sldChg>
      <pc:sldChg chg="modSp">
        <pc:chgData name="Imtisal Ahmed" userId="a5031654b8a14c36" providerId="LiveId" clId="{48100B81-8781-4FE5-BDB6-2738E7D0E0EA}" dt="2020-05-17T11:52:50.183" v="208" actId="20577"/>
        <pc:sldMkLst>
          <pc:docMk/>
          <pc:sldMk cId="0" sldId="538"/>
        </pc:sldMkLst>
        <pc:spChg chg="mod">
          <ac:chgData name="Imtisal Ahmed" userId="a5031654b8a14c36" providerId="LiveId" clId="{48100B81-8781-4FE5-BDB6-2738E7D0E0EA}" dt="2020-05-17T11:52:50.183" v="208" actId="20577"/>
          <ac:spMkLst>
            <pc:docMk/>
            <pc:sldMk cId="0" sldId="538"/>
            <ac:spMk id="24" creationId="{FE089524-7985-4772-B5EE-D08DA44C88F0}"/>
          </ac:spMkLst>
        </pc:spChg>
      </pc:sldChg>
      <pc:sldChg chg="modSp mod">
        <pc:chgData name="Imtisal Ahmed" userId="a5031654b8a14c36" providerId="LiveId" clId="{48100B81-8781-4FE5-BDB6-2738E7D0E0EA}" dt="2020-05-18T10:36:54.806" v="214" actId="14100"/>
        <pc:sldMkLst>
          <pc:docMk/>
          <pc:sldMk cId="364460376" sldId="591"/>
        </pc:sldMkLst>
        <pc:picChg chg="mod">
          <ac:chgData name="Imtisal Ahmed" userId="a5031654b8a14c36" providerId="LiveId" clId="{48100B81-8781-4FE5-BDB6-2738E7D0E0EA}" dt="2020-05-18T10:36:54.806" v="214" actId="14100"/>
          <ac:picMkLst>
            <pc:docMk/>
            <pc:sldMk cId="364460376" sldId="591"/>
            <ac:picMk id="6" creationId="{2FE108BF-BC62-4989-A233-EC37674F5807}"/>
          </ac:picMkLst>
        </pc:picChg>
      </pc:sldChg>
      <pc:sldChg chg="modSp">
        <pc:chgData name="Imtisal Ahmed" userId="a5031654b8a14c36" providerId="LiveId" clId="{48100B81-8781-4FE5-BDB6-2738E7D0E0EA}" dt="2020-05-18T10:25:07.591" v="209" actId="20577"/>
        <pc:sldMkLst>
          <pc:docMk/>
          <pc:sldMk cId="2851691801" sldId="638"/>
        </pc:sldMkLst>
        <pc:spChg chg="mod">
          <ac:chgData name="Imtisal Ahmed" userId="a5031654b8a14c36" providerId="LiveId" clId="{48100B81-8781-4FE5-BDB6-2738E7D0E0EA}" dt="2020-05-18T10:25:07.591" v="209" actId="20577"/>
          <ac:spMkLst>
            <pc:docMk/>
            <pc:sldMk cId="2851691801" sldId="638"/>
            <ac:spMk id="22" creationId="{00000000-0000-0000-0000-000000000000}"/>
          </ac:spMkLst>
        </pc:spChg>
      </pc:sldChg>
      <pc:sldChg chg="addSp delSp modSp new mod">
        <pc:chgData name="Imtisal Ahmed" userId="a5031654b8a14c36" providerId="LiveId" clId="{48100B81-8781-4FE5-BDB6-2738E7D0E0EA}" dt="2020-05-17T11:52:33.406" v="196" actId="1076"/>
        <pc:sldMkLst>
          <pc:docMk/>
          <pc:sldMk cId="2108912261" sldId="646"/>
        </pc:sldMkLst>
        <pc:spChg chg="mod">
          <ac:chgData name="Imtisal Ahmed" userId="a5031654b8a14c36" providerId="LiveId" clId="{48100B81-8781-4FE5-BDB6-2738E7D0E0EA}" dt="2020-05-17T11:49:43.660" v="192" actId="122"/>
          <ac:spMkLst>
            <pc:docMk/>
            <pc:sldMk cId="2108912261" sldId="646"/>
            <ac:spMk id="2" creationId="{414CEAB8-6C1B-4E53-A4B8-2E49C55DDA34}"/>
          </ac:spMkLst>
        </pc:spChg>
        <pc:spChg chg="del">
          <ac:chgData name="Imtisal Ahmed" userId="a5031654b8a14c36" providerId="LiveId" clId="{48100B81-8781-4FE5-BDB6-2738E7D0E0EA}" dt="2020-05-17T11:49:46.555" v="193" actId="478"/>
          <ac:spMkLst>
            <pc:docMk/>
            <pc:sldMk cId="2108912261" sldId="646"/>
            <ac:spMk id="3" creationId="{34BB6382-CD07-4E78-A82F-44F8D238F678}"/>
          </ac:spMkLst>
        </pc:spChg>
        <pc:picChg chg="add mod">
          <ac:chgData name="Imtisal Ahmed" userId="a5031654b8a14c36" providerId="LiveId" clId="{48100B81-8781-4FE5-BDB6-2738E7D0E0EA}" dt="2020-05-17T11:52:33.406" v="196" actId="1076"/>
          <ac:picMkLst>
            <pc:docMk/>
            <pc:sldMk cId="2108912261" sldId="646"/>
            <ac:picMk id="6" creationId="{97928816-0FF0-4B0F-8C36-948A15661F2E}"/>
          </ac:picMkLst>
        </pc:picChg>
      </pc:sldChg>
      <pc:sldChg chg="addSp delSp modSp new mod">
        <pc:chgData name="Imtisal Ahmed" userId="a5031654b8a14c36" providerId="LiveId" clId="{48100B81-8781-4FE5-BDB6-2738E7D0E0EA}" dt="2020-05-19T06:54:53.522" v="223" actId="1076"/>
        <pc:sldMkLst>
          <pc:docMk/>
          <pc:sldMk cId="359004963" sldId="647"/>
        </pc:sldMkLst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2" creationId="{39452BE6-AC82-45FB-90F2-8DAEE3962373}"/>
          </ac:spMkLst>
        </pc:spChg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3" creationId="{A32B4C12-D83D-4E4F-A465-5858A1B184EF}"/>
          </ac:spMkLst>
        </pc:spChg>
        <pc:picChg chg="add mod">
          <ac:chgData name="Imtisal Ahmed" userId="a5031654b8a14c36" providerId="LiveId" clId="{48100B81-8781-4FE5-BDB6-2738E7D0E0EA}" dt="2020-05-19T06:54:53.522" v="223" actId="1076"/>
          <ac:picMkLst>
            <pc:docMk/>
            <pc:sldMk cId="359004963" sldId="647"/>
            <ac:picMk id="6" creationId="{86D2D785-63DC-491D-AA71-BDDFCDE267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8764587" y="228600"/>
            <a:ext cx="37941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My First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This is me Adam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88102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52854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70095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6877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9112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4938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133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5064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4246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114570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39062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3093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14725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211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8602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610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00638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921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2225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2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1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261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86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7" r:id="rId3"/>
    <p:sldLayoutId id="2147483698" r:id="rId4"/>
    <p:sldLayoutId id="2147483693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9.mp4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j1PktNA1c&amp;feature=youtu.be" TargetMode="External"/><Relationship Id="rId2" Type="http://schemas.openxmlformats.org/officeDocument/2006/relationships/hyperlink" Target="https://www.scientific.net/AMM.888.37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webp"/><Relationship Id="rId4" Type="http://schemas.openxmlformats.org/officeDocument/2006/relationships/image" Target="../media/image9.jpeg"/><Relationship Id="rId9" Type="http://schemas.openxmlformats.org/officeDocument/2006/relationships/image" Target="../media/image14.web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A486-5A14-4810-A2D0-77470143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08BF-BC62-4989-A233-EC37674F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9144000" cy="51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70277" y="1165408"/>
            <a:ext cx="2965547" cy="1039576"/>
            <a:chOff x="1270277" y="1165408"/>
            <a:chExt cx="2965547" cy="1039576"/>
          </a:xfrm>
        </p:grpSpPr>
        <p:sp>
          <p:nvSpPr>
            <p:cNvPr id="56" name="Text Placeholder 3"/>
            <p:cNvSpPr txBox="1">
              <a:spLocks/>
            </p:cNvSpPr>
            <p:nvPr/>
          </p:nvSpPr>
          <p:spPr>
            <a:xfrm>
              <a:off x="1270277" y="1165408"/>
              <a:ext cx="197278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Virtual Frame Filling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1270277" y="1435543"/>
              <a:ext cx="2965547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When we record animations as the data is gathered through wireless medium so some frames are not captured properly and need to be filled virtually after the recording while processing.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904894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225418" y="1165408"/>
            <a:ext cx="3013688" cy="1047826"/>
            <a:chOff x="5225418" y="1165408"/>
            <a:chExt cx="3013688" cy="1047826"/>
          </a:xfrm>
        </p:grpSpPr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225418" y="1165408"/>
              <a:ext cx="1493999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4"/>
                  </a:solidFill>
                  <a:latin typeface="+mj-lt"/>
                </a:rPr>
                <a:t>Data Collection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5225418" y="1443793"/>
              <a:ext cx="3013688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the technology is new in this field so gathering a large amount of data to train and test machine learning algorithm is challenging as finding large number of patients for a substantial amount of time is difficult.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860035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70277" y="2951889"/>
            <a:ext cx="3013688" cy="744510"/>
            <a:chOff x="1270277" y="2087120"/>
            <a:chExt cx="3013688" cy="744510"/>
          </a:xfrm>
        </p:grpSpPr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270277" y="2087120"/>
              <a:ext cx="1335302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Height Profile</a:t>
              </a:r>
            </a:p>
          </p:txBody>
        </p:sp>
        <p:sp>
          <p:nvSpPr>
            <p:cNvPr id="68" name="Text Placeholder 3"/>
            <p:cNvSpPr txBox="1">
              <a:spLocks/>
            </p:cNvSpPr>
            <p:nvPr/>
          </p:nvSpPr>
          <p:spPr>
            <a:xfrm>
              <a:off x="1270277" y="2369965"/>
              <a:ext cx="3013688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height and body measurements of each individual vary so suit needs to be configured every time a new user uses it.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904894" y="3161099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FontAwesome" pitchFamily="2" charset="0"/>
              </a:rPr>
              <a:t>2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2" grpId="0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9E93-E31D-4779-80EC-8B98204E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" y="620995"/>
            <a:ext cx="7344800" cy="4122758"/>
          </a:xfrm>
          <a:prstGeom prst="rect">
            <a:avLst/>
          </a:prstGeom>
        </p:spPr>
      </p:pic>
    </p:spTree>
  </p:cSld>
  <p:clrMapOvr>
    <a:masterClrMapping/>
  </p:clrMapOvr>
  <p:transition advTm="2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C38E-93A8-46B7-9D3B-926E60BD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AD563-61FE-4214-A795-D2F3165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WhatsApp Video 2020-08-05 at 1.12.52 PM">
            <a:hlinkClick r:id="" action="ppaction://media"/>
            <a:extLst>
              <a:ext uri="{FF2B5EF4-FFF2-40B4-BE49-F238E27FC236}">
                <a16:creationId xmlns:a16="http://schemas.microsoft.com/office/drawing/2014/main" id="{49C00339-001D-4B7E-8EAC-21CCBDBBC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7671" y="901147"/>
            <a:ext cx="2083473" cy="3703953"/>
          </a:xfrm>
          <a:prstGeom prst="rect">
            <a:avLst/>
          </a:prstGeom>
        </p:spPr>
      </p:pic>
      <p:pic>
        <p:nvPicPr>
          <p:cNvPr id="7" name="WhatsApp Video 2020-08-05 at 1.32.36 PM">
            <a:hlinkClick r:id="" action="ppaction://media"/>
            <a:extLst>
              <a:ext uri="{FF2B5EF4-FFF2-40B4-BE49-F238E27FC236}">
                <a16:creationId xmlns:a16="http://schemas.microsoft.com/office/drawing/2014/main" id="{89557EFB-0412-4E29-850A-8E950F6C12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3284" y="884042"/>
            <a:ext cx="2037656" cy="37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1404-0B27-4AE5-A5F5-B006F263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169A-24C8-4935-9854-A006B178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552E1D66-A2EB-46D4-BAD1-127021C6A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12351"/>
            <a:ext cx="2516824" cy="4294106"/>
          </a:xfrm>
          <a:prstGeom prst="rect">
            <a:avLst/>
          </a:prstGeom>
        </p:spPr>
      </p:pic>
      <p:pic>
        <p:nvPicPr>
          <p:cNvPr id="6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570D5531-09A7-4F45-B0C1-E26961FA94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785933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36105" y="1575746"/>
            <a:ext cx="1820045" cy="1820042"/>
            <a:chOff x="953424" y="1486519"/>
            <a:chExt cx="2228412" cy="2228408"/>
          </a:xfrm>
        </p:grpSpPr>
        <p:sp>
          <p:nvSpPr>
            <p:cNvPr id="6" name="Freeform 5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33239" y="2517682"/>
            <a:ext cx="1546429" cy="1546426"/>
            <a:chOff x="953424" y="1486519"/>
            <a:chExt cx="2228412" cy="2228408"/>
          </a:xfrm>
        </p:grpSpPr>
        <p:sp>
          <p:nvSpPr>
            <p:cNvPr id="9" name="Freeform 8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66816" y="3267487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12" name="Freeform 1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53559" y="1231714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15" name="Freeform 1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17" name="Arc 16"/>
          <p:cNvSpPr/>
          <p:nvPr/>
        </p:nvSpPr>
        <p:spPr>
          <a:xfrm rot="19051047">
            <a:off x="6701513" y="111610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c 17"/>
          <p:cNvSpPr/>
          <p:nvPr/>
        </p:nvSpPr>
        <p:spPr>
          <a:xfrm rot="11931966">
            <a:off x="5247084" y="174573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46040" y="1143782"/>
            <a:ext cx="3741460" cy="462781"/>
            <a:chOff x="1315498" y="1139960"/>
            <a:chExt cx="3741460" cy="462781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315499" y="1139960"/>
              <a:ext cx="221214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Rokoko Smart suit Pro</a:t>
              </a:r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1315498" y="1448853"/>
              <a:ext cx="3741460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Text Placeholder 3"/>
          <p:cNvSpPr txBox="1">
            <a:spLocks/>
          </p:cNvSpPr>
          <p:nvPr/>
        </p:nvSpPr>
        <p:spPr>
          <a:xfrm>
            <a:off x="558139" y="105234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94265" y="3274442"/>
            <a:ext cx="3732213" cy="462781"/>
            <a:chOff x="1324745" y="2144481"/>
            <a:chExt cx="3732213" cy="462781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324745" y="2144481"/>
              <a:ext cx="1152560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WIFI Router</a:t>
              </a: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324745" y="2453374"/>
              <a:ext cx="3732213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4" name="Text Placeholder 3"/>
          <p:cNvSpPr txBox="1">
            <a:spLocks/>
          </p:cNvSpPr>
          <p:nvPr/>
        </p:nvSpPr>
        <p:spPr>
          <a:xfrm>
            <a:off x="606363" y="319316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9" name="Arc 38"/>
          <p:cNvSpPr/>
          <p:nvPr/>
        </p:nvSpPr>
        <p:spPr>
          <a:xfrm rot="5691386">
            <a:off x="6945928" y="255905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1B907A-59B8-4322-B317-5DAA8390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26" y="3537879"/>
            <a:ext cx="1610289" cy="13766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FBF323-124B-403E-BE37-4163154E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36" y="1560165"/>
            <a:ext cx="2346207" cy="1494565"/>
          </a:xfrm>
          <a:prstGeom prst="rect">
            <a:avLst/>
          </a:prstGeom>
        </p:spPr>
      </p:pic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4" grpId="0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&amp; languages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288" y="3041248"/>
            <a:ext cx="17488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Unity3d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Software Development Frontend/backend.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3" name="Sev01"/>
          <p:cNvSpPr/>
          <p:nvPr/>
        </p:nvSpPr>
        <p:spPr>
          <a:xfrm>
            <a:off x="950912" y="1743236"/>
            <a:ext cx="1209747" cy="1209747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1232" y="3041248"/>
            <a:ext cx="1612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+mj-lt"/>
              </a:rPr>
              <a:t>Rokoko Studio</a:t>
            </a:r>
          </a:p>
          <a:p>
            <a:pPr algn="ctr"/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Animation and Task Creation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8" name="Sev02"/>
          <p:cNvSpPr/>
          <p:nvPr/>
        </p:nvSpPr>
        <p:spPr>
          <a:xfrm>
            <a:off x="2962856" y="1743236"/>
            <a:ext cx="1209747" cy="1209747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3176" y="3041248"/>
            <a:ext cx="1612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3"/>
                </a:solidFill>
                <a:latin typeface="+mj-lt"/>
              </a:rPr>
              <a:t>C#</a:t>
            </a:r>
          </a:p>
          <a:p>
            <a:pPr algn="ctr"/>
            <a:r>
              <a:rPr lang="en-US" sz="1000" dirty="0">
                <a:latin typeface="+mj-lt"/>
              </a:rPr>
              <a:t>Language used in Unity3D for software Development.</a:t>
            </a:r>
            <a:endParaRPr lang="en-US" sz="1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2" name="Sev03"/>
          <p:cNvSpPr/>
          <p:nvPr/>
        </p:nvSpPr>
        <p:spPr>
          <a:xfrm>
            <a:off x="4974800" y="1743236"/>
            <a:ext cx="1209747" cy="120974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5120" y="3041248"/>
            <a:ext cx="1612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Python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Machine learning Algorithm. 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7" name="Sev04"/>
          <p:cNvSpPr/>
          <p:nvPr/>
        </p:nvSpPr>
        <p:spPr>
          <a:xfrm>
            <a:off x="6986744" y="1743236"/>
            <a:ext cx="1209747" cy="1209747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3" name="Half Frame 12"/>
          <p:cNvSpPr/>
          <p:nvPr/>
        </p:nvSpPr>
        <p:spPr>
          <a:xfrm rot="5400000">
            <a:off x="1519057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Half Frame 13"/>
          <p:cNvSpPr/>
          <p:nvPr/>
        </p:nvSpPr>
        <p:spPr>
          <a:xfrm rot="5400000">
            <a:off x="3531001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Half Frame 14"/>
          <p:cNvSpPr/>
          <p:nvPr/>
        </p:nvSpPr>
        <p:spPr>
          <a:xfrm rot="5400000">
            <a:off x="5542945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Half Frame 15"/>
          <p:cNvSpPr/>
          <p:nvPr/>
        </p:nvSpPr>
        <p:spPr>
          <a:xfrm rot="5400000">
            <a:off x="7554889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6B6D4-71A7-4871-842D-D5DD35F9F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02" y="2004168"/>
            <a:ext cx="661965" cy="661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75F05E-F2DC-4C83-B44B-FEE882717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17" y="2004168"/>
            <a:ext cx="661965" cy="661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A68605-3540-4F9C-B7B0-D2D2FDC962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12" y="1930148"/>
            <a:ext cx="835921" cy="8359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D40ECA-FBFA-4781-B64B-1AC246CF4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46" y="1805453"/>
            <a:ext cx="1059393" cy="1059393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 animBg="1"/>
      <p:bldP spid="27" grpId="0"/>
      <p:bldP spid="28" grpId="0" animBg="1"/>
      <p:bldP spid="31" grpId="0"/>
      <p:bldP spid="32" grpId="0" animBg="1"/>
      <p:bldP spid="36" grpId="0"/>
      <p:bldP spid="3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866F1-98D7-4A9C-8A6F-3B3F8EB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"/>
            <a:ext cx="8604490" cy="514349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9510" y="0"/>
            <a:ext cx="3092834" cy="5143500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sp>
        <p:nvSpPr>
          <p:cNvPr id="24" name="Oval 23"/>
          <p:cNvSpPr/>
          <p:nvPr/>
        </p:nvSpPr>
        <p:spPr>
          <a:xfrm>
            <a:off x="936044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FontAwesome" pitchFamily="2" charset="0"/>
              </a:rPr>
              <a:t>19</a:t>
            </a:r>
          </a:p>
        </p:txBody>
      </p:sp>
      <p:sp>
        <p:nvSpPr>
          <p:cNvPr id="25" name="Oval 24"/>
          <p:cNvSpPr/>
          <p:nvPr/>
        </p:nvSpPr>
        <p:spPr>
          <a:xfrm>
            <a:off x="1767726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599408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FontAwesome" pitchFamily="2" charset="0"/>
              </a:rPr>
              <a:t>100</a:t>
            </a:r>
            <a:endParaRPr lang="en-US" sz="1500" b="1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9510" y="4818422"/>
            <a:ext cx="3092834" cy="325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30297" y="1441987"/>
            <a:ext cx="2462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Rokoko Smart suit Pro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339374" y="2246855"/>
            <a:ext cx="16452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ADE504-8FA1-4388-99F6-CA7A421709FF}"/>
              </a:ext>
            </a:extLst>
          </p:cNvPr>
          <p:cNvSpPr txBox="1"/>
          <p:nvPr/>
        </p:nvSpPr>
        <p:spPr>
          <a:xfrm>
            <a:off x="820911" y="3093628"/>
            <a:ext cx="103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19-DoF Inertial Measurement Unit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E04F3-4464-4380-BAB9-C2C19A9AA6A3}"/>
              </a:ext>
            </a:extLst>
          </p:cNvPr>
          <p:cNvSpPr txBox="1"/>
          <p:nvPr/>
        </p:nvSpPr>
        <p:spPr>
          <a:xfrm>
            <a:off x="1668615" y="3051724"/>
            <a:ext cx="1036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WIFI and USB 2.0 Communication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Onboard memory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Smart 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8758E-EC42-415F-B414-3ACCC9497E0B}"/>
              </a:ext>
            </a:extLst>
          </p:cNvPr>
          <p:cNvSpPr txBox="1"/>
          <p:nvPr/>
        </p:nvSpPr>
        <p:spPr>
          <a:xfrm>
            <a:off x="2705541" y="3093627"/>
            <a:ext cx="9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Up to 100 meters of wireless range</a:t>
            </a:r>
          </a:p>
        </p:txBody>
      </p:sp>
    </p:spTree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25" grpId="0" animBg="1"/>
      <p:bldP spid="26" grpId="0" animBg="1"/>
      <p:bldP spid="39" grpId="0" animBg="1"/>
      <p:bldP spid="40" grpId="0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19337" y="1347890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hub WIFI mode Connection with Dedicated WIFI Router 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41515" y="1349203"/>
            <a:ext cx="1140204" cy="1118432"/>
            <a:chOff x="5776018" y="1548153"/>
            <a:chExt cx="1140204" cy="1118432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Receiver Laptop/Pc Connection with the same dedicated WIFI Router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17044" y="1350802"/>
            <a:ext cx="1152141" cy="499680"/>
            <a:chOff x="5776018" y="1537993"/>
            <a:chExt cx="1152141" cy="499680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Configuration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572354" y="1354649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Creating a Data bridge connection between Receiver Laptop and Smart suit for Data transfer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Suit Pro Connection/Configuration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680353" y="1082583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29557" y="1082583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784867" y="1082583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863850" y="1082583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578977" y="1506953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47272" y="1506953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05264" y="1506953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766811" y="1506953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11659" y="76971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08088" y="131610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17773" y="78891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3D41F-7D74-4210-AA5C-FFF9B0C6D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14" y="2777956"/>
            <a:ext cx="3909444" cy="248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42FFC-0AEB-4301-93D3-24C1E5E5D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3" y="2823020"/>
            <a:ext cx="2937958" cy="2189539"/>
          </a:xfrm>
          <a:prstGeom prst="rect">
            <a:avLst/>
          </a:prstGeom>
        </p:spPr>
      </p:pic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69199" y="1310504"/>
            <a:ext cx="1112102" cy="1274945"/>
            <a:chOff x="5776018" y="1609113"/>
            <a:chExt cx="1112102" cy="1274945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107721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3D Humanoid avatar is calibrated according to the user’s Height profile and body measurements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91377" y="1311817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calibrated model is then Configured in T pose To get exact Posture.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66906" y="1313416"/>
            <a:ext cx="1152141" cy="653568"/>
            <a:chOff x="5776018" y="1537993"/>
            <a:chExt cx="1152141" cy="653568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Current Position of the model is set as root position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22216" y="1317263"/>
            <a:ext cx="1116530" cy="1569204"/>
            <a:chOff x="5776018" y="1545687"/>
            <a:chExt cx="1116530" cy="1569204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38499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is Calibrated on the root position which will serve as the starting position and reference for getting motion data.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30215" y="1045197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79419" y="1045197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34729" y="1045197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13712" y="1045197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28839" y="1469567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97134" y="1469567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55126" y="1469567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16673" y="1469567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61521" y="73233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57950" y="127871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67635" y="75153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50984-229B-460B-AF5D-A427B6F23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37" y="3025149"/>
            <a:ext cx="2587836" cy="1940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B573D-B741-4B68-8D3E-4D28CF947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1" y="2886467"/>
            <a:ext cx="2844463" cy="21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310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520522" y="1378959"/>
            <a:ext cx="1112102" cy="1121057"/>
            <a:chOff x="5776018" y="1609113"/>
            <a:chExt cx="1112102" cy="1121057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Healthy Person performs Exercises wearing the Smart Suit pro Configured/Calibrated Properly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42700" y="1380272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motion data of that healthy person’s motion is collected and stored in a file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618229" y="1381871"/>
            <a:ext cx="1152141" cy="807456"/>
            <a:chOff x="5776018" y="1537993"/>
            <a:chExt cx="1152141" cy="807456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That data is then processed and lost frames are filled virtually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73539" y="1385718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processed data is imported in Unity 3D to create animation of Task which would be performed by Patient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Recording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3" name="Chevron 42"/>
          <p:cNvSpPr/>
          <p:nvPr/>
        </p:nvSpPr>
        <p:spPr>
          <a:xfrm>
            <a:off x="1781538" y="1113652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30742" y="1113652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86052" y="1113652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65035" y="1113652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80162" y="1538022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48457" y="1538022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806449" y="1538022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67996" y="1538022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112844" y="80078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209273" y="134717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418958" y="81998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A054B-5A8A-41B8-8ECD-AD2321BD36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2" y="2818718"/>
            <a:ext cx="3237522" cy="182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9257B-4DB9-40C6-A0A6-F541FF6F9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26" y="3104091"/>
            <a:ext cx="2698890" cy="1771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A683-6FB3-4529-8DD1-1FF1103A6F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67" y="2925893"/>
            <a:ext cx="1758292" cy="20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054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90641" y="1020148"/>
            <a:ext cx="1708958" cy="1077320"/>
            <a:chOff x="1806864" y="1016361"/>
            <a:chExt cx="1843424" cy="921712"/>
          </a:xfrm>
          <a:solidFill>
            <a:schemeClr val="accent1">
              <a:lumMod val="40000"/>
              <a:lumOff val="60000"/>
              <a:alpha val="5000"/>
            </a:schemeClr>
          </a:solidFill>
        </p:grpSpPr>
        <p:sp>
          <p:nvSpPr>
            <p:cNvPr id="20" name="Right Triangle 19"/>
            <p:cNvSpPr/>
            <p:nvPr/>
          </p:nvSpPr>
          <p:spPr>
            <a:xfrm>
              <a:off x="2728576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20"/>
            <p:cNvSpPr/>
            <p:nvPr/>
          </p:nvSpPr>
          <p:spPr>
            <a:xfrm flipH="1">
              <a:off x="1806864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17880" y="2751206"/>
            <a:ext cx="200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Supervised by:</a:t>
            </a:r>
          </a:p>
          <a:p>
            <a:pPr algn="ctr"/>
            <a:r>
              <a:rPr lang="en-US" sz="1400" dirty="0"/>
              <a:t>Imran Raza</a:t>
            </a:r>
          </a:p>
          <a:p>
            <a:pPr algn="ctr"/>
            <a:r>
              <a:rPr lang="en-US" sz="1400" u="sng" dirty="0">
                <a:solidFill>
                  <a:srgbClr val="239BD0"/>
                </a:solidFill>
              </a:rPr>
              <a:t>Co-Supervised By:</a:t>
            </a:r>
          </a:p>
          <a:p>
            <a:pPr algn="ctr"/>
            <a:r>
              <a:rPr lang="en-US" sz="1400" dirty="0"/>
              <a:t>Dr. Asad Hussain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380" y="3734731"/>
            <a:ext cx="362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Session: 2016-2020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4349983" y="4033740"/>
            <a:ext cx="172820" cy="172820"/>
          </a:xfrm>
          <a:prstGeom prst="rect">
            <a:avLst/>
          </a:prstGeom>
          <a:solidFill>
            <a:srgbClr val="F79E3A"/>
          </a:solidFill>
          <a:ln>
            <a:solidFill>
              <a:srgbClr val="F79E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7D3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30810" y="4120150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88636" y="4120150"/>
            <a:ext cx="1310559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90230" y="1243634"/>
            <a:ext cx="65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4000" dirty="0">
              <a:latin typeface="FontAwesom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652D6-E6F3-4949-B3B7-1C666EFDDF0D}"/>
              </a:ext>
            </a:extLst>
          </p:cNvPr>
          <p:cNvSpPr txBox="1"/>
          <p:nvPr/>
        </p:nvSpPr>
        <p:spPr>
          <a:xfrm>
            <a:off x="3341436" y="94649"/>
            <a:ext cx="219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Final Year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0D7E4-E1A1-4BBA-BB03-6E4B57F2CF60}"/>
              </a:ext>
            </a:extLst>
          </p:cNvPr>
          <p:cNvSpPr txBox="1"/>
          <p:nvPr/>
        </p:nvSpPr>
        <p:spPr>
          <a:xfrm>
            <a:off x="3453372" y="363951"/>
            <a:ext cx="16241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Smart</a:t>
            </a:r>
            <a:r>
              <a:rPr lang="en-US" sz="1900" dirty="0"/>
              <a:t> Rehab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8E8975-293A-403E-B4DF-0C828E646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39" y="726245"/>
            <a:ext cx="986828" cy="989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089524-7985-4772-B5EE-D08DA44C88F0}"/>
              </a:ext>
            </a:extLst>
          </p:cNvPr>
          <p:cNvSpPr/>
          <p:nvPr/>
        </p:nvSpPr>
        <p:spPr>
          <a:xfrm>
            <a:off x="3191752" y="4299960"/>
            <a:ext cx="2532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Funded by Higher Education Commission</a:t>
            </a:r>
          </a:p>
          <a:p>
            <a:pPr algn="ctr"/>
            <a:r>
              <a:rPr lang="en-US" sz="1400" dirty="0"/>
              <a:t> (HEC)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669DD-316A-4887-9F40-A56F227AC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0" y="4011925"/>
            <a:ext cx="981418" cy="1058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EC7D5-C716-4B06-820F-D8F2A0AAA047}"/>
              </a:ext>
            </a:extLst>
          </p:cNvPr>
          <p:cNvSpPr txBox="1"/>
          <p:nvPr/>
        </p:nvSpPr>
        <p:spPr>
          <a:xfrm>
            <a:off x="2728576" y="1732857"/>
            <a:ext cx="3209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Group Members:</a:t>
            </a:r>
          </a:p>
          <a:p>
            <a:pPr algn="ctr"/>
            <a:r>
              <a:rPr lang="en-US" sz="1400" dirty="0"/>
              <a:t>Imtisal Ahmed     FA16-BCS-045</a:t>
            </a:r>
          </a:p>
          <a:p>
            <a:pPr algn="ctr"/>
            <a:r>
              <a:rPr lang="en-US" sz="1400" dirty="0"/>
              <a:t>Arslan Riaz         FA16-BCS-081		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EF37F5-C629-4CA9-BBF4-E23A893B1C7A}"/>
              </a:ext>
            </a:extLst>
          </p:cNvPr>
          <p:cNvCxnSpPr/>
          <p:nvPr/>
        </p:nvCxnSpPr>
        <p:spPr>
          <a:xfrm flipH="1">
            <a:off x="3607083" y="2629357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2" grpId="0"/>
      <p:bldP spid="6" grpId="0"/>
      <p:bldP spid="24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813280"/>
            <a:chOff x="5776018" y="1609113"/>
            <a:chExt cx="1112102" cy="813280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unity plugin is made to get real time data from the smart suit pro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 time height profile of user is calibrated on a 3D avatar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961344"/>
            <a:chOff x="5776018" y="1537993"/>
            <a:chExt cx="1152141" cy="961344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3D Avatar is placed is a task performing environment in unity 3D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Realtime task is performed and motion data of that task is collected and stored in a file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Task Performance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3332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746E-3BBF-4601-9A39-7D5274E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C590240D-8AB3-4BD3-8AC4-9CF507649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296" y="267470"/>
            <a:ext cx="7610271" cy="42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both Healthy person and patient are stored in one file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of both the files is processed and made useable for the algorithm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115233"/>
            <a:chOff x="5776018" y="1537993"/>
            <a:chExt cx="1152141" cy="1115233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Mathematical Formulas are applied on the processed data and a detailed report is generated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Detailed report of the patients body joints movement is fetched and displayed to the doctor to assess it and make further decisions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&amp; Report Generation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3100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E51DB-9637-4C46-B917-863CCB9A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2D785-63DC-491D-AA71-BDDFCDE2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3" y="181774"/>
            <a:ext cx="8478753" cy="43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patients is collected and labeled for Classification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995321"/>
            <a:chOff x="5776018" y="1548153"/>
            <a:chExt cx="1140204" cy="99532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8002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Machine Learning Algorithm is trained on the labeled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299899"/>
            <a:chOff x="5776018" y="1537993"/>
            <a:chExt cx="1152141" cy="1299899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11079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 ML model will be created for the assistance in identification of Parkinson’s disease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599981"/>
            <a:chOff x="5776018" y="1545687"/>
            <a:chExt cx="1116530" cy="1599981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41577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system will assist doctor in identification of Parkinson’s disease by assessing patients real time motion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&amp; Machine Learning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82149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CE9-A547-44B6-AF24-3A492B10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19EC9-516A-41A6-B0FD-E0468072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WhatsApp Video 2020-08-03 at 11.59.12 PM">
            <a:hlinkClick r:id="" action="ppaction://media"/>
            <a:extLst>
              <a:ext uri="{FF2B5EF4-FFF2-40B4-BE49-F238E27FC236}">
                <a16:creationId xmlns:a16="http://schemas.microsoft.com/office/drawing/2014/main" id="{4B309666-BE59-4076-B1F4-E6DF50785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9223" y="695627"/>
            <a:ext cx="2394840" cy="435322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2C545D-C8CE-428A-B76F-285A53505677}"/>
              </a:ext>
            </a:extLst>
          </p:cNvPr>
          <p:cNvSpPr txBox="1">
            <a:spLocks/>
          </p:cNvSpPr>
          <p:nvPr/>
        </p:nvSpPr>
        <p:spPr>
          <a:xfrm>
            <a:off x="1194207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collected Using IMU Sensors.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D9C46-B29B-4F6A-BEF2-6AF83D1735E3}"/>
              </a:ext>
            </a:extLst>
          </p:cNvPr>
          <p:cNvSpPr>
            <a:spLocks noChangeAspect="1"/>
          </p:cNvSpPr>
          <p:nvPr/>
        </p:nvSpPr>
        <p:spPr>
          <a:xfrm>
            <a:off x="539510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4968A1-661E-4E90-8D3F-0F21343FAD82}"/>
              </a:ext>
            </a:extLst>
          </p:cNvPr>
          <p:cNvSpPr txBox="1">
            <a:spLocks/>
          </p:cNvSpPr>
          <p:nvPr/>
        </p:nvSpPr>
        <p:spPr>
          <a:xfrm>
            <a:off x="1194207" y="2231030"/>
            <a:ext cx="2859329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IMU sensors in the Smartsuit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obtain data with respect to some root position in 3 Dimensional Plane. Obtained Attributes are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Position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Rotation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Velocity 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Acceleration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50000"/>
                  <a:lumOff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15FD26-B498-4DEE-93DB-94B53617326F}"/>
              </a:ext>
            </a:extLst>
          </p:cNvPr>
          <p:cNvSpPr>
            <a:spLocks noChangeAspect="1"/>
          </p:cNvSpPr>
          <p:nvPr/>
        </p:nvSpPr>
        <p:spPr>
          <a:xfrm>
            <a:off x="539510" y="2148882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57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FC82-9E6F-4F85-B518-D77E4AA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Acquisition(Cont.)</a:t>
            </a:r>
            <a:br>
              <a:rPr lang="en-US" dirty="0"/>
            </a:br>
            <a:r>
              <a:rPr lang="en-US" dirty="0"/>
              <a:t>(Healthy Person)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6C396-5CD3-4ABB-8A48-643A357D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A9094E92-AF17-40BD-93A0-A2306731C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69958"/>
            <a:ext cx="2516824" cy="4294106"/>
          </a:xfrm>
          <a:prstGeom prst="rect">
            <a:avLst/>
          </a:prstGeom>
        </p:spPr>
      </p:pic>
      <p:pic>
        <p:nvPicPr>
          <p:cNvPr id="9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003F2850-231E-41DC-BD00-1328949B67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843540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FC78-E26A-4B2B-B794-3B03EE3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DD72-4A29-466D-970A-76214DD6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bandicam 2020-08-05 14-50-54-021">
            <a:hlinkClick r:id="" action="ppaction://media"/>
            <a:extLst>
              <a:ext uri="{FF2B5EF4-FFF2-40B4-BE49-F238E27FC236}">
                <a16:creationId xmlns:a16="http://schemas.microsoft.com/office/drawing/2014/main" id="{1A56116D-A440-48A1-81CD-44DC47700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73" y="843540"/>
            <a:ext cx="6682412" cy="3720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EC21F-AB46-4FFD-9BA6-20EC5C98A1CF}"/>
              </a:ext>
            </a:extLst>
          </p:cNvPr>
          <p:cNvSpPr txBox="1"/>
          <p:nvPr/>
        </p:nvSpPr>
        <p:spPr>
          <a:xfrm>
            <a:off x="3823109" y="4577857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Gait Demonstration [7]</a:t>
            </a:r>
          </a:p>
        </p:txBody>
      </p:sp>
    </p:spTree>
    <p:extLst>
      <p:ext uri="{BB962C8B-B14F-4D97-AF65-F5344CB8AC3E}">
        <p14:creationId xmlns:p14="http://schemas.microsoft.com/office/powerpoint/2010/main" val="16060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DFE4-589D-4855-BFE1-C07656F6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0560-59C0-4755-97FC-4F0CB5A8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54" y="4681716"/>
            <a:ext cx="486860" cy="292146"/>
          </a:xfrm>
        </p:spPr>
        <p:txBody>
          <a:bodyPr/>
          <a:lstStyle/>
          <a:p>
            <a:fld id="{C136B7D2-B98C-44FD-8D04-7EC62A56497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bandicam 2020-08-04 16-01-28-419">
            <a:hlinkClick r:id="" action="ppaction://media"/>
            <a:extLst>
              <a:ext uri="{FF2B5EF4-FFF2-40B4-BE49-F238E27FC236}">
                <a16:creationId xmlns:a16="http://schemas.microsoft.com/office/drawing/2014/main" id="{07E1B8C4-AEBD-4627-B7EE-1C457FFE0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5097" y="843540"/>
            <a:ext cx="2512467" cy="4286673"/>
          </a:xfrm>
          <a:prstGeom prst="rect">
            <a:avLst/>
          </a:prstGeom>
        </p:spPr>
      </p:pic>
      <p:pic>
        <p:nvPicPr>
          <p:cNvPr id="6" name="WhatsApp Video 2020-08-04 at 12.34.42 PM">
            <a:hlinkClick r:id="" action="ppaction://media"/>
            <a:extLst>
              <a:ext uri="{FF2B5EF4-FFF2-40B4-BE49-F238E27FC236}">
                <a16:creationId xmlns:a16="http://schemas.microsoft.com/office/drawing/2014/main" id="{10C7E337-36B3-42D3-9AB6-69878020F4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010" y="843539"/>
            <a:ext cx="2358229" cy="42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0647-1029-425E-9066-DC30DAD6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F4798-A218-4628-9C89-4BE9FE8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F8602-86B4-45E4-9955-EEB82E42C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9" y="1927521"/>
            <a:ext cx="5418997" cy="294850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F78385-60CC-49F5-84A9-BFD737F73AF7}"/>
              </a:ext>
            </a:extLst>
          </p:cNvPr>
          <p:cNvSpPr txBox="1">
            <a:spLocks/>
          </p:cNvSpPr>
          <p:nvPr/>
        </p:nvSpPr>
        <p:spPr>
          <a:xfrm>
            <a:off x="733351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stored in the form of CSV.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33803-FCBB-403F-A5CB-33584389CF45}"/>
              </a:ext>
            </a:extLst>
          </p:cNvPr>
          <p:cNvSpPr>
            <a:spLocks noChangeAspect="1"/>
          </p:cNvSpPr>
          <p:nvPr/>
        </p:nvSpPr>
        <p:spPr>
          <a:xfrm>
            <a:off x="78654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44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303914" y="1254782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Motion Capture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712331" y="1765252"/>
            <a:ext cx="2878153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capture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(referred as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mo-cap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or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is the process of recording the movement of objects or people. It is used in  medical application, military and for validation of computer vision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robotics etc.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Down Arrow Callout 43"/>
          <p:cNvSpPr/>
          <p:nvPr/>
        </p:nvSpPr>
        <p:spPr>
          <a:xfrm>
            <a:off x="3995930" y="1246788"/>
            <a:ext cx="4504470" cy="305317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Isosceles Triangle 85"/>
          <p:cNvSpPr/>
          <p:nvPr/>
        </p:nvSpPr>
        <p:spPr>
          <a:xfrm rot="10800000">
            <a:off x="6147435" y="3873020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44" grpId="0" animBg="1"/>
      <p:bldP spid="8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7B8E-2D3A-4184-97CD-4840FD13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9174-6110-4921-8E02-F8A75AC5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FD2FA7-5731-4FD1-9843-048A2B77CBFD}"/>
              </a:ext>
            </a:extLst>
          </p:cNvPr>
          <p:cNvSpPr txBox="1">
            <a:spLocks/>
          </p:cNvSpPr>
          <p:nvPr/>
        </p:nvSpPr>
        <p:spPr>
          <a:xfrm>
            <a:off x="1194207" y="1148013"/>
            <a:ext cx="4126684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Data Acquired Via smartsuit pro has some ambiguities .</a:t>
            </a:r>
          </a:p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o the data </a:t>
            </a: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has to under go some preprocessing.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21B422-03E8-449A-B090-1531AA3E42CD}"/>
              </a:ext>
            </a:extLst>
          </p:cNvPr>
          <p:cNvSpPr>
            <a:spLocks noChangeAspect="1"/>
          </p:cNvSpPr>
          <p:nvPr/>
        </p:nvSpPr>
        <p:spPr>
          <a:xfrm>
            <a:off x="539510" y="101636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FCB77-E29E-46A5-9235-25241BD75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3" y="1707645"/>
            <a:ext cx="8467236" cy="32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7B6-A219-45D3-A39F-A7E654D2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9028-A93C-4CBD-8A4F-49B29AEF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1EBE3-190C-47E7-8CDC-D8900011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89" y="1394640"/>
            <a:ext cx="6473031" cy="352201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48941E-23AC-4052-8CAF-ECC6BD243946}"/>
              </a:ext>
            </a:extLst>
          </p:cNvPr>
          <p:cNvSpPr txBox="1">
            <a:spLocks/>
          </p:cNvSpPr>
          <p:nvPr/>
        </p:nvSpPr>
        <p:spPr>
          <a:xfrm>
            <a:off x="853431" y="975192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Preprocessed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14ED54-CD17-4614-B3EE-6E0F023213FF}"/>
              </a:ext>
            </a:extLst>
          </p:cNvPr>
          <p:cNvSpPr>
            <a:spLocks noChangeAspect="1"/>
          </p:cNvSpPr>
          <p:nvPr/>
        </p:nvSpPr>
        <p:spPr>
          <a:xfrm>
            <a:off x="198734" y="84354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2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2B30-4EDB-48DF-B1AF-4DD2EE2E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78C54-ABC3-4A23-8419-C89BF50B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7" name="Group 29">
            <a:extLst>
              <a:ext uri="{FF2B5EF4-FFF2-40B4-BE49-F238E27FC236}">
                <a16:creationId xmlns:a16="http://schemas.microsoft.com/office/drawing/2014/main" id="{C7F3A2C1-3D5A-4D0D-8914-4EC8003F0BE4}"/>
              </a:ext>
            </a:extLst>
          </p:cNvPr>
          <p:cNvGrpSpPr/>
          <p:nvPr/>
        </p:nvGrpSpPr>
        <p:grpSpPr>
          <a:xfrm>
            <a:off x="1424636" y="957539"/>
            <a:ext cx="3493006" cy="846387"/>
            <a:chOff x="798970" y="1704791"/>
            <a:chExt cx="1860430" cy="846387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EE33E955-E98D-4C42-BD6F-716DEF60BF4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69313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Models Trained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74AC2787-7637-41D5-A633-4507E4396406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Random Forest Classifier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Linear SVC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Bernoulli NB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343089F-805C-490D-B021-812958602AB6}"/>
              </a:ext>
            </a:extLst>
          </p:cNvPr>
          <p:cNvSpPr>
            <a:spLocks noChangeAspect="1"/>
          </p:cNvSpPr>
          <p:nvPr/>
        </p:nvSpPr>
        <p:spPr>
          <a:xfrm>
            <a:off x="769938" y="105672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198D33F1-02E0-4B80-A485-2B24F515C598}"/>
              </a:ext>
            </a:extLst>
          </p:cNvPr>
          <p:cNvGrpSpPr/>
          <p:nvPr/>
        </p:nvGrpSpPr>
        <p:grpSpPr>
          <a:xfrm>
            <a:off x="1424635" y="2110894"/>
            <a:ext cx="2859328" cy="1000275"/>
            <a:chOff x="798970" y="1704791"/>
            <a:chExt cx="1860430" cy="1000275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49BDB2A6-403F-478F-954F-36C2CD3ED1E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35856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Selected Model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8AD58746-164D-450A-800A-62B81E6099CF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chemeClr val="tx1"/>
                  </a:solidFill>
                </a:rPr>
                <a:t>“Random Forest”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</a:endParaRPr>
            </a:p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 was overfitted as its accuracy score was high but it performed poorly in application phase so we used Random Forest.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AE4356E-7042-4451-9206-4B00E102BFF5}"/>
              </a:ext>
            </a:extLst>
          </p:cNvPr>
          <p:cNvSpPr>
            <a:spLocks noChangeAspect="1"/>
          </p:cNvSpPr>
          <p:nvPr/>
        </p:nvSpPr>
        <p:spPr>
          <a:xfrm>
            <a:off x="769938" y="22064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555C9-47AB-4479-9FE9-E0E08D86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14" y="1880466"/>
            <a:ext cx="4112004" cy="24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D4DF-7748-473E-9F43-7458C50C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B593-1821-42D1-9E59-6EC099F9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ED696-0955-4361-8ADF-B744C48E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69" y="610031"/>
            <a:ext cx="563006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4086-8656-4B20-9283-3F3E120C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794B-5566-4DF8-808C-35CB0FF3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2BF8-FA01-459C-9D26-EA66835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99" y="613112"/>
            <a:ext cx="4614787" cy="42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185335" y="1798589"/>
            <a:ext cx="1759931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45535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Dasboard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DC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dashboard panel where doctor would have a overall summary such as Total Number of Patients, number of appointments and Active appointments.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185335" y="2973575"/>
            <a:ext cx="175993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3625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Sidebar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side bar with all the quick access buttons of other panels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30638" y="189777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30638" y="3069170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356D8-CA59-44CA-AF8B-FE7A0D50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" y="843674"/>
            <a:ext cx="6252664" cy="3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603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1843424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862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Patients List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panel where doctor can see all of his patients in a list view from which he can select CRUD functions on selected patient.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925694"/>
            <a:ext cx="1782474" cy="692499"/>
            <a:chOff x="798970" y="1704791"/>
            <a:chExt cx="1860430" cy="692499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42263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</a:rPr>
                <a:t>Add New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3F5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new patient button for doctor to add a new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30212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DB5F2-D749-407B-AEC7-0E190B411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189182"/>
            <a:ext cx="5365861" cy="30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43310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18" name="Group 29">
            <a:extLst>
              <a:ext uri="{FF2B5EF4-FFF2-40B4-BE49-F238E27FC236}">
                <a16:creationId xmlns:a16="http://schemas.microsoft.com/office/drawing/2014/main" id="{071E9457-BCD3-4EEC-AC7B-AF327239EF59}"/>
              </a:ext>
            </a:extLst>
          </p:cNvPr>
          <p:cNvGrpSpPr/>
          <p:nvPr/>
        </p:nvGrpSpPr>
        <p:grpSpPr>
          <a:xfrm>
            <a:off x="6991494" y="1811385"/>
            <a:ext cx="1911953" cy="692499"/>
            <a:chOff x="798970" y="1704791"/>
            <a:chExt cx="1054590" cy="692499"/>
          </a:xfrm>
        </p:grpSpPr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76380BCE-D217-486B-8FC5-DF5A3767A483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548192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Patient</a:t>
              </a:r>
            </a:p>
          </p:txBody>
        </p:sp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93821133-9421-4CA8-A7E2-A8967361001E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1054589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patient screen Where doctor would add information about a new patient,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0B887C33-AEDC-44DA-B8DB-0BDDCD49AA83}"/>
              </a:ext>
            </a:extLst>
          </p:cNvPr>
          <p:cNvGrpSpPr/>
          <p:nvPr/>
        </p:nvGrpSpPr>
        <p:grpSpPr>
          <a:xfrm>
            <a:off x="6991494" y="2714426"/>
            <a:ext cx="1796740" cy="692499"/>
            <a:chOff x="798970" y="1704791"/>
            <a:chExt cx="991041" cy="692499"/>
          </a:xfrm>
        </p:grpSpPr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372A8FB8-1FDB-42CA-95A9-8D86FD05A23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84764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Management</a:t>
              </a: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EE47A53-FEF6-4DB0-A708-454DFBA4D662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99104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management button to open task Plan for the patient screen.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15C71A4-C4A3-45E5-9D59-4C824D5E3A76}"/>
              </a:ext>
            </a:extLst>
          </p:cNvPr>
          <p:cNvSpPr>
            <a:spLocks noChangeAspect="1"/>
          </p:cNvSpPr>
          <p:nvPr/>
        </p:nvSpPr>
        <p:spPr>
          <a:xfrm>
            <a:off x="6336797" y="191056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D7E7BD-EAAB-4C17-9585-3120A389B783}"/>
              </a:ext>
            </a:extLst>
          </p:cNvPr>
          <p:cNvSpPr>
            <a:spLocks noChangeAspect="1"/>
          </p:cNvSpPr>
          <p:nvPr/>
        </p:nvSpPr>
        <p:spPr>
          <a:xfrm>
            <a:off x="6336797" y="2810021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F3B44-475D-4105-A0B9-1A0ED2DCC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034933"/>
            <a:ext cx="5529157" cy="3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6167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2073852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7998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Patient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patient window where Doctor can see the profile of a patient and all his Information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813149"/>
            <a:ext cx="2304280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90614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Make Appointment 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make appointment button for adding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2908744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EC741-3940-4677-B77B-9E430F0B0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" y="901147"/>
            <a:ext cx="6220223" cy="34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1075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5E504B-EDF7-4C34-85D2-4B68DD0D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3" y="901147"/>
            <a:ext cx="3304091" cy="364795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5173956" y="1477217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239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Appointment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Appointment Window for doctor to add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4519259" y="157639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2113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8268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Motion Capture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Down Arrow Callout 12"/>
          <p:cNvSpPr/>
          <p:nvPr/>
        </p:nvSpPr>
        <p:spPr>
          <a:xfrm>
            <a:off x="1344052" y="1286513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Callout 14"/>
          <p:cNvSpPr/>
          <p:nvPr/>
        </p:nvSpPr>
        <p:spPr>
          <a:xfrm>
            <a:off x="5146546" y="1294802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70482" y="3192368"/>
            <a:ext cx="15517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IMU sensor Based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5507" y="3523026"/>
            <a:ext cx="2621652" cy="969496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Inertial Measurement Unit (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IMU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sensors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are a technology capable of estimating orientation of a rigid body so they are largely used as an implementation of real-time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to track the location and the body posture of people.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4653" y="3232972"/>
            <a:ext cx="60593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Optical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6795" y="3531315"/>
            <a:ext cx="2621652" cy="81560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Optical 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use data acquired from image sensors to localize the 3D position of a subject among multiple cameras which are calibrated to provide overlapping projections.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rot="10800000">
            <a:off x="2544397" y="2657194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6346890" y="2665483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med"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/>
      <p:bldP spid="21" grpId="0"/>
      <p:bldP spid="22" grpId="0"/>
      <p:bldP spid="23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7" y="1560830"/>
            <a:ext cx="1587110" cy="846387"/>
            <a:chOff x="798970" y="1704791"/>
            <a:chExt cx="1860430" cy="846387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1581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Task screen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start task panel  for doctor to Start Patients Task Selected from the patient’s task plan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358156" y="2463871"/>
            <a:ext cx="158711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607149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Tutorial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Start Tutorial button for starting tutorial animation for patient to watch and learn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358156" y="3366912"/>
            <a:ext cx="1587111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6198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Home Button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home button for going back to the patient management window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166001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703459" y="255946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03459" y="345892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744D4-1F24-44FF-8414-834281C7A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3" y="1015895"/>
            <a:ext cx="5991128" cy="33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41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284F-611E-4C67-BB65-8D84DFB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167FD-BCB6-427C-B3F7-0D2EFD6D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4F836-27DC-45C9-B6C3-3630B177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" y="728326"/>
            <a:ext cx="6855233" cy="3866095"/>
          </a:xfrm>
          <a:prstGeom prst="rect">
            <a:avLst/>
          </a:prstGeom>
        </p:spPr>
      </p:pic>
      <p:grpSp>
        <p:nvGrpSpPr>
          <p:cNvPr id="7" name="Group 29">
            <a:extLst>
              <a:ext uri="{FF2B5EF4-FFF2-40B4-BE49-F238E27FC236}">
                <a16:creationId xmlns:a16="http://schemas.microsoft.com/office/drawing/2014/main" id="{099454C0-F927-489C-8206-3DF24C4AB338}"/>
              </a:ext>
            </a:extLst>
          </p:cNvPr>
          <p:cNvGrpSpPr/>
          <p:nvPr/>
        </p:nvGrpSpPr>
        <p:grpSpPr>
          <a:xfrm>
            <a:off x="7593450" y="1419610"/>
            <a:ext cx="1587110" cy="538611"/>
            <a:chOff x="798970" y="1704791"/>
            <a:chExt cx="1860430" cy="538611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D91D262F-A783-41B4-8672-2CE5D6E623E9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788865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Open Rokoko Studio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FC94348D-AA21-4B26-BC57-CBA70F0D3B24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open rokoko studio</a:t>
              </a:r>
            </a:p>
          </p:txBody>
        </p:sp>
      </p:grpSp>
      <p:grpSp>
        <p:nvGrpSpPr>
          <p:cNvPr id="10" name="Group 29">
            <a:extLst>
              <a:ext uri="{FF2B5EF4-FFF2-40B4-BE49-F238E27FC236}">
                <a16:creationId xmlns:a16="http://schemas.microsoft.com/office/drawing/2014/main" id="{A51C9E95-DC63-42EF-9B44-D2A32E539C08}"/>
              </a:ext>
            </a:extLst>
          </p:cNvPr>
          <p:cNvGrpSpPr/>
          <p:nvPr/>
        </p:nvGrpSpPr>
        <p:grpSpPr>
          <a:xfrm>
            <a:off x="7593449" y="2322651"/>
            <a:ext cx="1587111" cy="692499"/>
            <a:chOff x="798970" y="1704791"/>
            <a:chExt cx="1860430" cy="69249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A081F115-9EE3-4AE5-83B6-344A795383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547292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Record Animation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E31BEC76-DB22-4F8B-8A1C-63B3012DAFA0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record animation in rokoko studio</a:t>
              </a:r>
            </a:p>
          </p:txBody>
        </p:sp>
      </p:grpSp>
      <p:grpSp>
        <p:nvGrpSpPr>
          <p:cNvPr id="13" name="Group 29">
            <a:extLst>
              <a:ext uri="{FF2B5EF4-FFF2-40B4-BE49-F238E27FC236}">
                <a16:creationId xmlns:a16="http://schemas.microsoft.com/office/drawing/2014/main" id="{C63A6C20-E640-4CCA-8A89-210445E7AAD8}"/>
              </a:ext>
            </a:extLst>
          </p:cNvPr>
          <p:cNvGrpSpPr/>
          <p:nvPr/>
        </p:nvGrpSpPr>
        <p:grpSpPr>
          <a:xfrm>
            <a:off x="7593449" y="3225692"/>
            <a:ext cx="1587111" cy="538611"/>
            <a:chOff x="798970" y="1704791"/>
            <a:chExt cx="1860430" cy="538611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5376CE49-6BAB-432F-938A-3178401426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92073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Export csv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04FFD030-3CF2-487B-94CF-9D1C8992A29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export csv to documents folder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FE9CB77-2809-467A-BA48-96C997204C74}"/>
              </a:ext>
            </a:extLst>
          </p:cNvPr>
          <p:cNvSpPr>
            <a:spLocks noChangeAspect="1"/>
          </p:cNvSpPr>
          <p:nvPr/>
        </p:nvSpPr>
        <p:spPr>
          <a:xfrm>
            <a:off x="6938752" y="151879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FF26C1-4BED-4212-A883-57ED0F4ED0CD}"/>
              </a:ext>
            </a:extLst>
          </p:cNvPr>
          <p:cNvSpPr>
            <a:spLocks noChangeAspect="1"/>
          </p:cNvSpPr>
          <p:nvPr/>
        </p:nvSpPr>
        <p:spPr>
          <a:xfrm>
            <a:off x="6938752" y="241824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C7EB1D-8932-43C1-BF1E-F8C29950C59C}"/>
              </a:ext>
            </a:extLst>
          </p:cNvPr>
          <p:cNvSpPr>
            <a:spLocks noChangeAspect="1"/>
          </p:cNvSpPr>
          <p:nvPr/>
        </p:nvSpPr>
        <p:spPr>
          <a:xfrm>
            <a:off x="6938752" y="331770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C1843D1E-305C-49C2-8CAA-38996BCC9F61}"/>
              </a:ext>
            </a:extLst>
          </p:cNvPr>
          <p:cNvGrpSpPr/>
          <p:nvPr/>
        </p:nvGrpSpPr>
        <p:grpSpPr>
          <a:xfrm>
            <a:off x="7588584" y="3991129"/>
            <a:ext cx="1587111" cy="692499"/>
            <a:chOff x="798970" y="1704791"/>
            <a:chExt cx="1860430" cy="692499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7C241D37-DE0D-4F84-86A4-AD64D97748A8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131194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198CD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Scan/Results</a:t>
              </a: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69487176-EC45-47A9-A053-D84D49B8748A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press scan button and results will be displayed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60B8470-65E5-4FF0-96B9-F2D910E985FA}"/>
              </a:ext>
            </a:extLst>
          </p:cNvPr>
          <p:cNvSpPr>
            <a:spLocks noChangeAspect="1"/>
          </p:cNvSpPr>
          <p:nvPr/>
        </p:nvSpPr>
        <p:spPr>
          <a:xfrm>
            <a:off x="6933887" y="4083140"/>
            <a:ext cx="579038" cy="562462"/>
          </a:xfrm>
          <a:prstGeom prst="ellipse">
            <a:avLst/>
          </a:prstGeom>
          <a:solidFill>
            <a:srgbClr val="239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8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46192" y="2127108"/>
            <a:ext cx="1471896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7282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Timer Window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timer Window before the tasks starts so patient may get ready.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991494" y="2226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36-13-034">
            <a:hlinkClick r:id="" action="ppaction://media"/>
            <a:extLst>
              <a:ext uri="{FF2B5EF4-FFF2-40B4-BE49-F238E27FC236}">
                <a16:creationId xmlns:a16="http://schemas.microsoft.com/office/drawing/2014/main" id="{FD5ACAAB-7824-4EBA-B548-36A663F8B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496" y="1034225"/>
            <a:ext cx="5490479" cy="30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310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00550" y="2180972"/>
            <a:ext cx="1817538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9890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Tutorial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tutorial for patient to watch and learn from it about performing the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645852" y="2280154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40-08-932">
            <a:hlinkClick r:id="" action="ppaction://media"/>
            <a:extLst>
              <a:ext uri="{FF2B5EF4-FFF2-40B4-BE49-F238E27FC236}">
                <a16:creationId xmlns:a16="http://schemas.microsoft.com/office/drawing/2014/main" id="{D652DBD1-050A-4794-8233-96A6E5D03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32255"/>
            <a:ext cx="5685496" cy="31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39581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6" y="1910108"/>
            <a:ext cx="1676941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145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Panel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Task window where patients will see themselves performing the selected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3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5D819DB2-C711-4538-8224-90B8BFFBD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94917"/>
            <a:ext cx="5814792" cy="32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6013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6954907" y="1484007"/>
            <a:ext cx="1990359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75480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Completed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task Completion Panel which will show when patient completes the Task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6954907" y="2387048"/>
            <a:ext cx="1990359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7736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Generate Report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Generate Report Button which will Generate A detailed Report of Patients Task performance.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6954907" y="3290089"/>
            <a:ext cx="1990359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3404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Restart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restart button to start the task again to perform it again.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300210" y="158318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300210" y="2482643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300210" y="3382100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F9283-D692-4CEB-9C0B-B3CE2882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9" y="1180324"/>
            <a:ext cx="5708495" cy="31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0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EAB8-6C1B-4E53-A4B8-2E49C55D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67471"/>
            <a:ext cx="5584536" cy="403248"/>
          </a:xfrm>
        </p:spPr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C0C9-3171-4637-BDEC-CF83B3F8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8816-0FF0-4B0F-8C36-948A15661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5" y="658706"/>
            <a:ext cx="7452350" cy="4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2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3" name="Flowchart: Off-page Connector 22"/>
          <p:cNvSpPr/>
          <p:nvPr/>
        </p:nvSpPr>
        <p:spPr>
          <a:xfrm rot="16200000">
            <a:off x="965012" y="360438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Interface  UI/UX &amp; Frontend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-71917" y="936506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25" name="Straight Connector 24"/>
          <p:cNvCxnSpPr>
            <a:endCxn id="26" idx="2"/>
          </p:cNvCxnSpPr>
          <p:nvPr/>
        </p:nvCxnSpPr>
        <p:spPr>
          <a:xfrm>
            <a:off x="2152510" y="1166935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942587" y="109466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3189432" y="1058393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Flowchart: Off-page Connector 32"/>
          <p:cNvSpPr/>
          <p:nvPr/>
        </p:nvSpPr>
        <p:spPr>
          <a:xfrm rot="16200000">
            <a:off x="5400750" y="360437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Backend &amp; Database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4363821" y="936505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6588248" y="1166934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378325" y="109466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Off-page Connector 47"/>
          <p:cNvSpPr/>
          <p:nvPr/>
        </p:nvSpPr>
        <p:spPr>
          <a:xfrm rot="16200000">
            <a:off x="965012" y="1570184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</a:rPr>
              <a:t>Animation &amp; Realtime motion Tracking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6200000">
            <a:off x="-71917" y="2146252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2152510" y="2376681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942587" y="2304410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Off-page Connector 59"/>
          <p:cNvSpPr/>
          <p:nvPr/>
        </p:nvSpPr>
        <p:spPr>
          <a:xfrm rot="16200000">
            <a:off x="5400750" y="1557073"/>
            <a:ext cx="762000" cy="161299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rPr>
              <a:t>Comparison &amp; Report Generation</a:t>
            </a:r>
            <a:endParaRPr 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ound Same Side Corner Rectangle 61"/>
          <p:cNvSpPr/>
          <p:nvPr/>
        </p:nvSpPr>
        <p:spPr>
          <a:xfrm rot="16200000">
            <a:off x="4363821" y="2133141"/>
            <a:ext cx="762001" cy="460857"/>
          </a:xfrm>
          <a:prstGeom prst="round2Same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04</a:t>
            </a:r>
            <a:endParaRPr lang="en-US" dirty="0">
              <a:latin typeface="+mj-lt"/>
            </a:endParaRP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6588248" y="2363570"/>
            <a:ext cx="790077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378325" y="2291299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7625171" y="1031345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3189432" y="2241092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Arslan Riaz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625171" y="2241092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 Ahmed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DAC555C-2BD2-4FC7-961A-2BD4243DD4C4}"/>
              </a:ext>
            </a:extLst>
          </p:cNvPr>
          <p:cNvSpPr/>
          <p:nvPr/>
        </p:nvSpPr>
        <p:spPr>
          <a:xfrm rot="16200000">
            <a:off x="965012" y="283754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Data Acquisition, Model Deployment and Model Integration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ound Same Side Corner Rectangle 23">
            <a:extLst>
              <a:ext uri="{FF2B5EF4-FFF2-40B4-BE49-F238E27FC236}">
                <a16:creationId xmlns:a16="http://schemas.microsoft.com/office/drawing/2014/main" id="{86431C36-2577-40C4-9F9F-EF48F09AD141}"/>
              </a:ext>
            </a:extLst>
          </p:cNvPr>
          <p:cNvSpPr/>
          <p:nvPr/>
        </p:nvSpPr>
        <p:spPr>
          <a:xfrm rot="16200000">
            <a:off x="-71917" y="341360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05</a:t>
            </a:r>
            <a:endParaRPr lang="en-US" dirty="0"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DA6588-9948-4669-8ADF-787FA8C58CF8}"/>
              </a:ext>
            </a:extLst>
          </p:cNvPr>
          <p:cNvCxnSpPr>
            <a:endCxn id="38" idx="2"/>
          </p:cNvCxnSpPr>
          <p:nvPr/>
        </p:nvCxnSpPr>
        <p:spPr>
          <a:xfrm>
            <a:off x="2152510" y="364403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62D1B9B-FF64-4002-B4F4-3E3EF59985D1}"/>
              </a:ext>
            </a:extLst>
          </p:cNvPr>
          <p:cNvSpPr/>
          <p:nvPr/>
        </p:nvSpPr>
        <p:spPr>
          <a:xfrm>
            <a:off x="2942587" y="357176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DCB4F31-24CF-42FD-B277-9145B067B1FD}"/>
              </a:ext>
            </a:extLst>
          </p:cNvPr>
          <p:cNvSpPr txBox="1">
            <a:spLocks/>
          </p:cNvSpPr>
          <p:nvPr/>
        </p:nvSpPr>
        <p:spPr>
          <a:xfrm>
            <a:off x="3189432" y="3535495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lowchart: Off-page Connector 39">
            <a:extLst>
              <a:ext uri="{FF2B5EF4-FFF2-40B4-BE49-F238E27FC236}">
                <a16:creationId xmlns:a16="http://schemas.microsoft.com/office/drawing/2014/main" id="{C0569A8C-577D-4712-BF00-A2513BD4143E}"/>
              </a:ext>
            </a:extLst>
          </p:cNvPr>
          <p:cNvSpPr/>
          <p:nvPr/>
        </p:nvSpPr>
        <p:spPr>
          <a:xfrm rot="16200000">
            <a:off x="5400750" y="2837539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Data Preprocessing &amp; Model Training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Round Same Side Corner Rectangle 33">
            <a:extLst>
              <a:ext uri="{FF2B5EF4-FFF2-40B4-BE49-F238E27FC236}">
                <a16:creationId xmlns:a16="http://schemas.microsoft.com/office/drawing/2014/main" id="{7EACFA08-3BE2-4CAF-9687-F7C13A7C7D64}"/>
              </a:ext>
            </a:extLst>
          </p:cNvPr>
          <p:cNvSpPr/>
          <p:nvPr/>
        </p:nvSpPr>
        <p:spPr>
          <a:xfrm rot="16200000">
            <a:off x="4363821" y="3413607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06</a:t>
            </a:r>
            <a:endParaRPr lang="en-US" dirty="0"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EA0F51-8B09-4B2A-9526-9D3C571B912B}"/>
              </a:ext>
            </a:extLst>
          </p:cNvPr>
          <p:cNvCxnSpPr>
            <a:cxnSpLocks/>
          </p:cNvCxnSpPr>
          <p:nvPr/>
        </p:nvCxnSpPr>
        <p:spPr>
          <a:xfrm>
            <a:off x="6588248" y="3644036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B1C49D6-C4E9-4C0D-8E8A-01B590ED3710}"/>
              </a:ext>
            </a:extLst>
          </p:cNvPr>
          <p:cNvSpPr/>
          <p:nvPr/>
        </p:nvSpPr>
        <p:spPr>
          <a:xfrm>
            <a:off x="7378325" y="3571765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390C15E1-4F9A-4A0D-8808-E742F848CD80}"/>
              </a:ext>
            </a:extLst>
          </p:cNvPr>
          <p:cNvSpPr txBox="1">
            <a:spLocks/>
          </p:cNvSpPr>
          <p:nvPr/>
        </p:nvSpPr>
        <p:spPr>
          <a:xfrm>
            <a:off x="7625171" y="3508447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500"/>
                            </p:stCondLst>
                            <p:childTnLst>
                              <p:par>
                                <p:cTn id="12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9" grpId="0"/>
      <p:bldP spid="33" grpId="0" animBg="1"/>
      <p:bldP spid="34" grpId="0" animBg="1"/>
      <p:bldP spid="36" grpId="0" animBg="1"/>
      <p:bldP spid="48" grpId="0" animBg="1"/>
      <p:bldP spid="50" grpId="0" animBg="1"/>
      <p:bldP spid="52" grpId="0" animBg="1"/>
      <p:bldP spid="60" grpId="0" animBg="1"/>
      <p:bldP spid="62" grpId="0" animBg="1"/>
      <p:bldP spid="65" grpId="0" animBg="1"/>
      <p:bldP spid="45" grpId="0"/>
      <p:bldP spid="53" grpId="0"/>
      <p:bldP spid="55" grpId="0"/>
      <p:bldP spid="30" grpId="0" animBg="1"/>
      <p:bldP spid="31" grpId="0" animBg="1"/>
      <p:bldP spid="38" grpId="0" animBg="1"/>
      <p:bldP spid="39" grpId="0"/>
      <p:bldP spid="40" grpId="0" animBg="1"/>
      <p:bldP spid="41" grpId="0" animBg="1"/>
      <p:bldP spid="43" grpId="0" animBg="1"/>
      <p:bldP spid="4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3268059" y="1312249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366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 Portal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</a:rPr>
                <a:t>A portal for patients to view their reports and rehabilitation progress.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3268059" y="2215290"/>
            <a:ext cx="3372927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81698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Future Prediction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System will suggest doctor which tasks to pursue next for that specific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2613362" y="141143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613362" y="2310885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0660825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1690-0AE7-4191-BD7B-C954B1C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3DAA-E16E-470E-8305-5F5569C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F116C-22A0-4063-9B04-D1DA51257DAF}"/>
              </a:ext>
            </a:extLst>
          </p:cNvPr>
          <p:cNvSpPr txBox="1"/>
          <p:nvPr/>
        </p:nvSpPr>
        <p:spPr>
          <a:xfrm>
            <a:off x="251475" y="958754"/>
            <a:ext cx="6624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" b="1" dirty="0"/>
              <a:t>[1] </a:t>
            </a:r>
            <a:r>
              <a:rPr lang="en-US" sz="800" b="1" dirty="0">
                <a:effectLst/>
              </a:rPr>
              <a:t>Shi, Q. W. (2014). Research on the Application of Motion Capture of Kinect Technology in the Sport Training. </a:t>
            </a:r>
            <a:r>
              <a:rPr lang="en-US" sz="800" b="1" i="1" dirty="0">
                <a:effectLst/>
              </a:rPr>
              <a:t>Advanced Materials Research,</a:t>
            </a:r>
            <a:r>
              <a:rPr lang="en-US" sz="800" b="1" dirty="0">
                <a:effectLst/>
              </a:rPr>
              <a:t> </a:t>
            </a:r>
            <a:r>
              <a:rPr lang="en-US" sz="800" b="1" i="1" dirty="0">
                <a:effectLst/>
              </a:rPr>
              <a:t>926-930</a:t>
            </a:r>
            <a:r>
              <a:rPr lang="en-US" sz="800" b="1" dirty="0">
                <a:effectLst/>
              </a:rPr>
              <a:t>, 2714-2717. doi:10.4028/www.scientific.net/amr.926-930.2714</a:t>
            </a:r>
          </a:p>
          <a:p>
            <a:r>
              <a:rPr lang="en-IE" sz="800" dirty="0"/>
              <a:t>.</a:t>
            </a:r>
            <a:r>
              <a:rPr lang="en-GB" sz="800" dirty="0"/>
              <a:t>	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4B920-4B1E-4D05-AE30-AA692E9F7E51}"/>
              </a:ext>
            </a:extLst>
          </p:cNvPr>
          <p:cNvSpPr txBox="1"/>
          <p:nvPr/>
        </p:nvSpPr>
        <p:spPr>
          <a:xfrm>
            <a:off x="251475" y="1435011"/>
            <a:ext cx="604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effectLst/>
              </a:rPr>
              <a:t>[2] Gama, A. D., Fallavollita, P., Teichrieb, V., &amp; Navab, N. (2015). Motor Rehabilitation Using Kinect: A Systematic Review. </a:t>
            </a:r>
            <a:r>
              <a:rPr lang="en-US" sz="800" b="1" i="1" dirty="0">
                <a:effectLst/>
              </a:rPr>
              <a:t>Games for Health Journal,</a:t>
            </a:r>
            <a:r>
              <a:rPr lang="en-US" sz="800" b="1" dirty="0">
                <a:effectLst/>
              </a:rPr>
              <a:t> </a:t>
            </a:r>
            <a:r>
              <a:rPr lang="en-US" sz="800" b="1" i="1" dirty="0">
                <a:effectLst/>
              </a:rPr>
              <a:t>4</a:t>
            </a:r>
            <a:r>
              <a:rPr lang="en-US" sz="800" b="1" dirty="0">
                <a:effectLst/>
              </a:rPr>
              <a:t>(2), 123-135. doi:10.1089/g4h.2014.0047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49A80-1D8B-41F7-B0B3-049BEE8B9EB5}"/>
              </a:ext>
            </a:extLst>
          </p:cNvPr>
          <p:cNvSpPr txBox="1"/>
          <p:nvPr/>
        </p:nvSpPr>
        <p:spPr>
          <a:xfrm>
            <a:off x="249322" y="1895846"/>
            <a:ext cx="5359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" b="1" dirty="0"/>
              <a:t>[3] </a:t>
            </a:r>
            <a:r>
              <a:rPr lang="en-US" sz="800" b="1" dirty="0">
                <a:effectLst/>
              </a:rPr>
              <a:t>Spasojević, S., Santos-Victor, J., Ilić, T., Milanović, S., Potkonjak, V., &amp; Rodić, A. (2015). A Vision-Based System for Movement Analysis in Medical Applications: The Example of Parkinson Disease. </a:t>
            </a:r>
            <a:r>
              <a:rPr lang="en-US" sz="800" b="1" i="1" dirty="0">
                <a:effectLst/>
              </a:rPr>
              <a:t>Lecture Notes in Computer Science Computer Vision Systems,</a:t>
            </a:r>
            <a:r>
              <a:rPr lang="en-US" sz="800" b="1" dirty="0">
                <a:effectLst/>
              </a:rPr>
              <a:t> 424-434. doi:10.1007/978-3-319-20904-3_38</a:t>
            </a:r>
          </a:p>
          <a:p>
            <a:endParaRPr lang="en-US" sz="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AC385-68B4-45DB-B57F-90FFE57EAEF0}"/>
              </a:ext>
            </a:extLst>
          </p:cNvPr>
          <p:cNvSpPr txBox="1"/>
          <p:nvPr/>
        </p:nvSpPr>
        <p:spPr>
          <a:xfrm>
            <a:off x="251475" y="2411950"/>
            <a:ext cx="541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" b="1" dirty="0"/>
              <a:t>[4] “Rehabilitation Assistance Using Motion Capture Devices and Virtual Reality Feedback” from </a:t>
            </a:r>
            <a:r>
              <a:rPr lang="en-IE" sz="800" b="1" u="sng" dirty="0">
                <a:solidFill>
                  <a:schemeClr val="accent5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https://www.scientific.net/AMM.888.37</a:t>
            </a:r>
            <a:r>
              <a:rPr lang="en-IE" sz="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E" sz="800" b="1" dirty="0"/>
              <a:t>, accessed on 16 May 2020</a:t>
            </a:r>
            <a:r>
              <a:rPr lang="en-IE" sz="800" dirty="0"/>
              <a:t>.</a:t>
            </a:r>
            <a:endParaRPr lang="en-US" sz="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C2387-EF94-4779-B051-2F659B742474}"/>
              </a:ext>
            </a:extLst>
          </p:cNvPr>
          <p:cNvSpPr txBox="1"/>
          <p:nvPr/>
        </p:nvSpPr>
        <p:spPr>
          <a:xfrm>
            <a:off x="251475" y="3261416"/>
            <a:ext cx="3974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" b="1" dirty="0"/>
              <a:t>[6] </a:t>
            </a:r>
            <a:r>
              <a:rPr lang="en-US" sz="800" b="1" dirty="0">
                <a:effectLst/>
              </a:rPr>
              <a:t>Huang, H., Wolf, S. L., &amp; He, J. (2006). Biofeedback for neuromotor rehabilitation. </a:t>
            </a:r>
            <a:r>
              <a:rPr lang="en-US" sz="800" b="1" i="1" dirty="0">
                <a:effectLst/>
              </a:rPr>
              <a:t>Journal of NeuroEngineering and Rehabilitation,</a:t>
            </a:r>
            <a:r>
              <a:rPr lang="en-US" sz="800" b="1" dirty="0">
                <a:effectLst/>
              </a:rPr>
              <a:t> </a:t>
            </a:r>
            <a:r>
              <a:rPr lang="en-US" sz="800" b="1" i="1" dirty="0">
                <a:effectLst/>
              </a:rPr>
              <a:t>3</a:t>
            </a:r>
            <a:r>
              <a:rPr lang="en-US" sz="800" b="1" dirty="0">
                <a:effectLst/>
              </a:rPr>
              <a:t>(1), 11. doi:10.1186/1743-0003-3-11</a:t>
            </a:r>
          </a:p>
          <a:p>
            <a:endParaRPr lang="en-US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42B8E-27E4-4E5C-B846-2A9628A51F4E}"/>
              </a:ext>
            </a:extLst>
          </p:cNvPr>
          <p:cNvSpPr txBox="1"/>
          <p:nvPr/>
        </p:nvSpPr>
        <p:spPr>
          <a:xfrm>
            <a:off x="251475" y="2764132"/>
            <a:ext cx="484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" b="1" dirty="0"/>
              <a:t>[5] </a:t>
            </a:r>
            <a:r>
              <a:rPr lang="en-US" sz="800" b="1" dirty="0">
                <a:effectLst/>
              </a:rPr>
              <a:t>Pachoulakis, I., Papadopoulos, N., &amp; Analyti, A. (2018). Kinect-Based Exergames Tailored to Parkinson Patients. </a:t>
            </a:r>
            <a:r>
              <a:rPr lang="en-US" sz="800" b="1" i="1" dirty="0">
                <a:effectLst/>
              </a:rPr>
              <a:t>International Journal of Computer Games Technology,</a:t>
            </a:r>
            <a:r>
              <a:rPr lang="en-US" sz="800" b="1" dirty="0">
                <a:effectLst/>
              </a:rPr>
              <a:t> </a:t>
            </a:r>
            <a:r>
              <a:rPr lang="en-US" sz="800" b="1" i="1" dirty="0">
                <a:effectLst/>
              </a:rPr>
              <a:t>2018</a:t>
            </a:r>
            <a:r>
              <a:rPr lang="en-US" sz="800" b="1" dirty="0">
                <a:effectLst/>
              </a:rPr>
              <a:t>, 1-14. doi:10.1155/2018/2618271</a:t>
            </a:r>
          </a:p>
          <a:p>
            <a:endParaRPr lang="en-US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CCF8A-FD99-4F34-9CC4-80B16FD43ADE}"/>
              </a:ext>
            </a:extLst>
          </p:cNvPr>
          <p:cNvSpPr txBox="1"/>
          <p:nvPr/>
        </p:nvSpPr>
        <p:spPr>
          <a:xfrm>
            <a:off x="251475" y="3723081"/>
            <a:ext cx="397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" b="1" dirty="0"/>
              <a:t>[7] “Patient Gait Demonstration” from </a:t>
            </a:r>
            <a:r>
              <a:rPr lang="en-US" sz="800" b="1" dirty="0">
                <a:solidFill>
                  <a:schemeClr val="accent5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https://www.youtube.com/watch?v=yhj1PktNA1c&amp;feature=youtu.be</a:t>
            </a:r>
            <a:r>
              <a:rPr lang="en-IE" sz="800" b="1" dirty="0"/>
              <a:t>, accessed on 16 May 2020.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86838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007" y="420567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Rehab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795277" y="2717579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7572992" y="3766237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own Arrow Callout 25"/>
          <p:cNvSpPr/>
          <p:nvPr/>
        </p:nvSpPr>
        <p:spPr>
          <a:xfrm>
            <a:off x="481903" y="1344036"/>
            <a:ext cx="2901397" cy="2783019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908463" y="3247928"/>
            <a:ext cx="1975090" cy="172820"/>
            <a:chOff x="408869" y="3241220"/>
            <a:chExt cx="1975090" cy="172820"/>
          </a:xfrm>
        </p:grpSpPr>
        <p:sp>
          <p:nvSpPr>
            <p:cNvPr id="28" name="Rectangle 27"/>
            <p:cNvSpPr/>
            <p:nvPr/>
          </p:nvSpPr>
          <p:spPr>
            <a:xfrm rot="2700000">
              <a:off x="1287558" y="3241220"/>
              <a:ext cx="172820" cy="172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408869" y="3327630"/>
              <a:ext cx="6972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595732" y="3327630"/>
              <a:ext cx="7882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4240" y="2837709"/>
            <a:ext cx="2944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cap="all" dirty="0">
                <a:solidFill>
                  <a:schemeClr val="bg1"/>
                </a:solidFill>
              </a:rPr>
              <a:t>Smart Rehab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0716" y="1647838"/>
            <a:ext cx="29955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Rehab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 assistive system for Physiotherapists based on motion capture for the identification and rehabilitation of Parkinson's Disease patients. It is a complete desktop application that helps in the identification and rehabilitation of Parkinson’s disease patients. </a:t>
            </a:r>
          </a:p>
          <a:p>
            <a:pPr algn="just"/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2CE50-B77C-4E22-A822-97BD6427C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28" y="1574464"/>
            <a:ext cx="1175020" cy="1177825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36" grpId="0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8489" y="2667428"/>
            <a:ext cx="5127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2AC2AC">
                    <a:lumMod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THANK YOU 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AC2AC">
                  <a:lumMod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3ABFC-5F44-466D-8A79-D31ECD8FE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70" y="1073968"/>
            <a:ext cx="1183059" cy="118588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906767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43173" y="48425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942259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42259" y="2418338"/>
            <a:ext cx="18027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Automate the analysis of major factors in Parkinson’s disease i.e. gait and posture analysis for early diagnosis and assistance in rehabilitation by assessing real-time tracking of each body joint using IMU sensors.</a:t>
            </a:r>
            <a:endParaRPr lang="en-US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451734" y="1538906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16292" y="2418338"/>
            <a:ext cx="1802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Assess the motor dysfunction in patients based on the MDS-Unified Parkinson's disease rating scale to help boost the rehabilitation process.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425767" y="1538906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2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896961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06486" y="2418338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Assist the doctors with continuous performance tracking and measuring the range and agility of each body joint in real-time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415961" y="1538906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4513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727391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50350" y="413889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737198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62883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Identify delicate changes in the patient’s disorder progression, and to evaluate the efficiency of rehabilitation in a consistent way.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272358" y="1484354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6916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Provide a 3D virtual avatar to replicate the patient's body motion in real-time to give visual feedback.</a:t>
            </a:r>
            <a:endParaRPr 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246391" y="1484354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5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717585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27110" y="2363786"/>
            <a:ext cx="1802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Implement a cost-effective and efficient system.</a:t>
            </a:r>
            <a:endParaRPr lang="en-US" sz="1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236585" y="1484354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6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83639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495" y="881892"/>
            <a:ext cx="2602150" cy="176376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47039" y="881892"/>
            <a:ext cx="2602150" cy="17637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81346" y="881892"/>
            <a:ext cx="2602150" cy="176376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85495" y="2973627"/>
            <a:ext cx="2602150" cy="17637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76005" y="2973627"/>
            <a:ext cx="2602150" cy="17637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2AC2AC"/>
                </a:solidFill>
              </a:ln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1346" y="2973627"/>
            <a:ext cx="2602150" cy="176376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718182" y="2420986"/>
            <a:ext cx="1936777" cy="42091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33" y="2420986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sports performance analysis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3608692" y="2420986"/>
            <a:ext cx="1936777" cy="4209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62826" y="2416001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Motor Rehabilitation using Kinect </a:t>
            </a:r>
            <a:r>
              <a:rPr lang="en-US" sz="8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6514033" y="2410712"/>
            <a:ext cx="198481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2361" y="2430986"/>
            <a:ext cx="2032181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 Leap motion controlled video </a:t>
            </a:r>
            <a:r>
              <a:rPr lang="en-US" sz="1200" dirty="0">
                <a:solidFill>
                  <a:schemeClr val="bg1"/>
                </a:solidFill>
              </a:rPr>
              <a:t>game-based</a:t>
            </a:r>
            <a:r>
              <a:rPr lang="en-US" sz="1300" dirty="0">
                <a:solidFill>
                  <a:schemeClr val="bg1"/>
                </a:solidFill>
              </a:rPr>
              <a:t> therapy</a:t>
            </a:r>
            <a:r>
              <a:rPr lang="en-US" sz="800" dirty="0">
                <a:solidFill>
                  <a:schemeClr val="bg1"/>
                </a:solidFill>
              </a:rPr>
              <a:t>[3]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Round Same Side Corner Rectangle 34"/>
          <p:cNvSpPr/>
          <p:nvPr/>
        </p:nvSpPr>
        <p:spPr>
          <a:xfrm>
            <a:off x="718182" y="4512721"/>
            <a:ext cx="1936777" cy="42091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26736" y="4538513"/>
            <a:ext cx="193677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Rehabilitation assistance using Virtual Reality </a:t>
            </a:r>
            <a:r>
              <a:rPr lang="en-US" sz="800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37" name="Round Same Side Corner Rectangle 36"/>
          <p:cNvSpPr/>
          <p:nvPr/>
        </p:nvSpPr>
        <p:spPr>
          <a:xfrm>
            <a:off x="3608692" y="4512721"/>
            <a:ext cx="193677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08692" y="4515428"/>
            <a:ext cx="1936776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Kinect Based Exergames for Parkinson’s Patients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39" name="Round Same Side Corner Rectangle 38"/>
          <p:cNvSpPr/>
          <p:nvPr/>
        </p:nvSpPr>
        <p:spPr>
          <a:xfrm>
            <a:off x="6514033" y="4502447"/>
            <a:ext cx="2148064" cy="420916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33129" y="4507865"/>
            <a:ext cx="2128968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Biofeedback for Neuromotor Rehabilitation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[6]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9" grpId="0" animBg="1"/>
      <p:bldP spid="30" grpId="0" animBg="1"/>
      <p:bldP spid="31" grpId="0" animBg="1"/>
      <p:bldP spid="26" grpId="0" animBg="1"/>
      <p:bldP spid="16" grpId="0"/>
      <p:bldP spid="27" grpId="0" animBg="1"/>
      <p:bldP spid="19" grpId="0"/>
      <p:bldP spid="28" grpId="0" animBg="1"/>
      <p:bldP spid="21" grpId="0"/>
      <p:bldP spid="35" grpId="0" animBg="1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33343" y="555505"/>
            <a:ext cx="5638800" cy="3535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88401" y="1340643"/>
            <a:ext cx="615200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1400" dirty="0"/>
              <a:t>Parkinson's disease is a nervous system disorder. According to Neurology Awareness &amp; Research Foundation (NARF) Pakistan, estimated 1 million Pakistanis suffer from Parkinson’s disease, moreover an estimated 10 million people worldwide have Parkinson’s disease.</a:t>
            </a:r>
            <a:r>
              <a:rPr lang="en-US" sz="1400" dirty="0"/>
              <a:t> In spite of its high prevalence globally, no authentic early diagnostic system is yet available for its early diagnosis. Owing to this reason, there is a great need to design a smart diagnosis system for its early diagnosis.</a:t>
            </a:r>
            <a:r>
              <a:rPr lang="en-IE" sz="1400" dirty="0"/>
              <a:t> Even though Parkinson's disease can't be cured, but exercises can improve the range of body movement a lot.</a:t>
            </a:r>
            <a:r>
              <a:rPr lang="en-US" sz="1400" dirty="0"/>
              <a:t> However, the conventional physiotherapy treatments are quite dull and less engaging so the patient tends to lose interest. Thus, this creates a massive need to establish an assistive system that will assist the physiotherapists in replacing the dull and boring exercises into interactive and engaging tasks.</a:t>
            </a:r>
            <a:r>
              <a:rPr lang="en-IE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169180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1_Custom Design">
  <a:themeElements>
    <a:clrScheme name="1_Colored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C000"/>
      </a:accent1>
      <a:accent2>
        <a:srgbClr val="FF3F5F"/>
      </a:accent2>
      <a:accent3>
        <a:srgbClr val="2AC2AC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Roboto Font01">
      <a:majorFont>
        <a:latin typeface="Roboto"/>
        <a:ea typeface=""/>
        <a:cs typeface="Calibri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21319</TotalTime>
  <Words>2230</Words>
  <Application>Microsoft Office PowerPoint</Application>
  <PresentationFormat>On-screen Show (16:9)</PresentationFormat>
  <Paragraphs>376</Paragraphs>
  <Slides>50</Slides>
  <Notes>28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Book Antiqua</vt:lpstr>
      <vt:lpstr>Calibri</vt:lpstr>
      <vt:lpstr>FontAwesome</vt:lpstr>
      <vt:lpstr>Roboto</vt:lpstr>
      <vt:lpstr>Roboto Condensed</vt:lpstr>
      <vt:lpstr>Times New Roman</vt:lpstr>
      <vt:lpstr>1_Custom Design</vt:lpstr>
      <vt:lpstr>PowerPoint Presentation</vt:lpstr>
      <vt:lpstr>PowerPoint Presentation</vt:lpstr>
      <vt:lpstr>Motion Capture</vt:lpstr>
      <vt:lpstr>Types of Motion Capture</vt:lpstr>
      <vt:lpstr>Smart Rehab</vt:lpstr>
      <vt:lpstr>Objectives</vt:lpstr>
      <vt:lpstr>Objectives</vt:lpstr>
      <vt:lpstr>Related Work</vt:lpstr>
      <vt:lpstr>Problem Statement</vt:lpstr>
      <vt:lpstr>Challenges</vt:lpstr>
      <vt:lpstr>System Design</vt:lpstr>
      <vt:lpstr>System Design(Cont.)</vt:lpstr>
      <vt:lpstr>System Design(Cont.)</vt:lpstr>
      <vt:lpstr>Hardware Used</vt:lpstr>
      <vt:lpstr>Software &amp; languages</vt:lpstr>
      <vt:lpstr>PowerPoint Presentation</vt:lpstr>
      <vt:lpstr>Smart Suit Pro Connection/Configuration</vt:lpstr>
      <vt:lpstr>Model Calibration</vt:lpstr>
      <vt:lpstr>Animation Recording</vt:lpstr>
      <vt:lpstr>Realtime Task Performance</vt:lpstr>
      <vt:lpstr>PowerPoint Presentation</vt:lpstr>
      <vt:lpstr>Comparison &amp; Report Generation</vt:lpstr>
      <vt:lpstr>PowerPoint Presentation</vt:lpstr>
      <vt:lpstr>Identification &amp; Machine Learning</vt:lpstr>
      <vt:lpstr>Data Acquisition</vt:lpstr>
      <vt:lpstr>Data Acquisition(Cont.) (Healthy Person)</vt:lpstr>
      <vt:lpstr>Data Acquisition(Cont.) (Patient)</vt:lpstr>
      <vt:lpstr>Data Acquisition(Cont.) (Patient)</vt:lpstr>
      <vt:lpstr>Data Acquisition (cont.)</vt:lpstr>
      <vt:lpstr>Data Preprocessing</vt:lpstr>
      <vt:lpstr>Data Preprocessing(Cont.)</vt:lpstr>
      <vt:lpstr>Model Training</vt:lpstr>
      <vt:lpstr>Results</vt:lpstr>
      <vt:lpstr>Results(Cont.)</vt:lpstr>
      <vt:lpstr>Doctor Module</vt:lpstr>
      <vt:lpstr>Doctor Module</vt:lpstr>
      <vt:lpstr>Doctor Module</vt:lpstr>
      <vt:lpstr>Doctor Module</vt:lpstr>
      <vt:lpstr>Doctor Module</vt:lpstr>
      <vt:lpstr>Rehabilitation Module</vt:lpstr>
      <vt:lpstr>Identification Module</vt:lpstr>
      <vt:lpstr>Rehabilitation Module</vt:lpstr>
      <vt:lpstr>Rehabilitation Module</vt:lpstr>
      <vt:lpstr>Rehabilitation Module</vt:lpstr>
      <vt:lpstr>Rehabilitation Module</vt:lpstr>
      <vt:lpstr>Report</vt:lpstr>
      <vt:lpstr>Work Distribution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dfdfdfdfd</dc:title>
  <dc:creator>High Tech</dc:creator>
  <cp:lastModifiedBy>FA16-BCS-045</cp:lastModifiedBy>
  <cp:revision>5406</cp:revision>
  <dcterms:created xsi:type="dcterms:W3CDTF">2014-09-03T19:30:44Z</dcterms:created>
  <dcterms:modified xsi:type="dcterms:W3CDTF">2020-08-06T08:23:43Z</dcterms:modified>
</cp:coreProperties>
</file>